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3" r:id="rId9"/>
    <p:sldId id="268" r:id="rId10"/>
    <p:sldId id="265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5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7055" y="1504315"/>
            <a:ext cx="11365865" cy="1501775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다중</a:t>
            </a:r>
            <a:r>
              <a:rPr lang="en-US" altLang="zh-CN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센서</a:t>
            </a:r>
            <a:r>
              <a:rPr lang="en-US" altLang="zh-CN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융합</a:t>
            </a:r>
            <a:r>
              <a:rPr lang="en-US" altLang="zh-CN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기반</a:t>
            </a:r>
            <a:r>
              <a:rPr lang="en-US" altLang="zh-CN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지능형</a:t>
            </a:r>
            <a:r>
              <a:rPr lang="en-US" altLang="zh-CN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보안</a:t>
            </a:r>
            <a:r>
              <a:rPr lang="en-US" altLang="zh-CN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시스템</a:t>
            </a:r>
            <a:r>
              <a:rPr lang="en-US" altLang="zh-CN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설계</a:t>
            </a:r>
            <a:r>
              <a:rPr lang="en-US" altLang="zh-CN" sz="4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br>
              <a:rPr lang="en-US" altLang="zh-CN" sz="4400" dirty="0"/>
            </a:br>
            <a:r>
              <a:rPr lang="en-US" altLang="zh-CN" sz="4400" dirty="0"/>
              <a:t> </a:t>
            </a:r>
            <a:r>
              <a:rPr lang="en-US" altLang="zh-CN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2025 </a:t>
            </a:r>
            <a:r>
              <a:rPr lang="ko-KR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루브르</a:t>
            </a:r>
            <a:r>
              <a:rPr lang="en-US" altLang="zh-CN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ko-KR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박물관</a:t>
            </a:r>
            <a:r>
              <a:rPr lang="en-US" altLang="zh-CN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ko-KR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도난</a:t>
            </a:r>
            <a:r>
              <a:rPr lang="en-US" altLang="zh-CN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ko-KR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사건</a:t>
            </a:r>
            <a:r>
              <a:rPr lang="en-US" altLang="zh-CN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ko-KR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및</a:t>
            </a:r>
            <a:r>
              <a:rPr lang="en-US" altLang="zh-CN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zh-CN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〈</a:t>
            </a:r>
            <a:r>
              <a:rPr lang="ko-KR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델타</a:t>
            </a:r>
            <a:r>
              <a:rPr lang="en-US" altLang="zh-CN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ko-KR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액션</a:t>
            </a:r>
            <a:r>
              <a:rPr lang="zh-CN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〉</a:t>
            </a:r>
            <a:r>
              <a:rPr lang="en-US" altLang="zh-CN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ko-KR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전술</a:t>
            </a:r>
            <a:r>
              <a:rPr lang="en-US" altLang="zh-CN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ko-KR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체계</a:t>
            </a:r>
            <a:r>
              <a:rPr lang="en-US" altLang="zh-CN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ko-KR" altLang="en-US" sz="2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기반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79215"/>
            <a:ext cx="9144000" cy="996950"/>
          </a:xfrm>
        </p:spPr>
        <p:txBody>
          <a:bodyPr/>
          <a:lstStyle/>
          <a:p>
            <a:r>
              <a:rPr lang="zh-CN" altLang="en-US"/>
              <a:t>基于多传感器融合的智能安防系统设计</a:t>
            </a:r>
            <a:r>
              <a:rPr lang="en-US" altLang="zh-CN"/>
              <a:t> </a:t>
            </a:r>
          </a:p>
          <a:p>
            <a:r>
              <a:rPr lang="en-US" altLang="zh-CN"/>
              <a:t> </a:t>
            </a:r>
            <a:r>
              <a:rPr lang="zh-CN" altLang="en-US"/>
              <a:t>以</a:t>
            </a:r>
            <a:r>
              <a:rPr lang="en-US" altLang="zh-CN"/>
              <a:t> 2025 </a:t>
            </a:r>
            <a:r>
              <a:rPr lang="zh-CN" altLang="en-US"/>
              <a:t>卢浮宫失窃事件与〈三角洲行动〉战术体系为参考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79010" y="5544820"/>
            <a:ext cx="2313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zh-CN"/>
              <a:t>위바오치</a:t>
            </a:r>
            <a:r>
              <a:rPr lang="en-US" altLang="ko-KR"/>
              <a:t> 50250302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4B00D4-3FFE-C67A-5450-251C82EEE2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79" y="2577573"/>
            <a:ext cx="7919438" cy="44546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结论</a:t>
            </a:r>
            <a:r>
              <a:rPr lang="en-US" altLang="zh-CN"/>
              <a:t>/</a:t>
            </a:r>
            <a:r>
              <a:rPr lang="ko-KR" altLang="en-US"/>
              <a:t>결론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37142" y="4282123"/>
            <a:ext cx="5080000" cy="20612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基于卢浮宫失窃事件教训与《三角洲行动》战术模型，设计实现了一种多传感器融合的智能展柜安防系统。通过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Arduino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控制核心与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PIR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、超声波、红外等传感器的融合应用，成功复现了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“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靠近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-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试探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-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盗取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”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行为的分级检测，并实现了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“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警戒等级动态升级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”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机制。实验表明，系统在日常浏览、试探靠近、快速盗取等场景中均能稳定响应，响应时间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&lt;0.5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秒，误报率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&lt;1%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，达到了战术化安防的设计目标。</a:t>
            </a:r>
            <a:endParaRPr lang="zh-CN" altLang="en-US" sz="1600" dirty="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6000" y="4203156"/>
            <a:ext cx="5080000" cy="23069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루브르도난사건과〈델타액션〉전술체계를기반으로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, 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다중센서융합지능형전시케이스보안시스템을설계하였다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.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실험을통해본시스템은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: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“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접근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–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탐색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–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탈취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”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의단계별행동을정확히감지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3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단계경보구조를안정적으로구현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&lt;0.5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초의빠른반응속도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오탐지율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 &lt;1%</a:t>
            </a:r>
          </a:p>
          <a:p>
            <a:pPr marL="45720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이라는성능을달성하였다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.</a:t>
            </a:r>
            <a:endParaRPr lang="en-US" altLang="zh-CN" sz="1600" dirty="0"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7BBD97-A385-A0E5-209C-B23613C25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54" y="1466509"/>
            <a:ext cx="3565003" cy="23766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4DC1CF-6B45-90DC-D42B-2370A5DB6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17" y="1420424"/>
            <a:ext cx="2369729" cy="23109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DB9DEDF-6FDE-57FD-4F50-47A5731F5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714" y="3012496"/>
            <a:ext cx="4498293" cy="25636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5400" dirty="0"/>
              <a:t>    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谢谢</a:t>
            </a:r>
            <a:r>
              <a:rPr lang="zh-CN" altLang="en-US" sz="5400" dirty="0"/>
              <a:t>！</a:t>
            </a:r>
          </a:p>
          <a:p>
            <a:pPr marL="0" indent="0" algn="ctr">
              <a:buNone/>
            </a:pP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감사합니다</a:t>
            </a:r>
            <a:r>
              <a:rPr lang="en-US" altLang="zh-CN" sz="5400" dirty="0"/>
              <a:t>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0D9322-7287-E8D4-421D-DC583B818C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1536">
            <a:off x="4709365" y="4845616"/>
            <a:ext cx="1954944" cy="19549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研究背景</a:t>
            </a:r>
            <a:r>
              <a:rPr lang="en-US" altLang="zh-CN"/>
              <a:t> / </a:t>
            </a:r>
            <a:r>
              <a:rPr lang="ko-KR" altLang="en-US"/>
              <a:t>연구</a:t>
            </a:r>
            <a:r>
              <a:rPr lang="en-US" altLang="zh-CN"/>
              <a:t> </a:t>
            </a:r>
            <a:r>
              <a:rPr lang="ko-KR" altLang="en-US"/>
              <a:t>배경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02120" y="1971675"/>
            <a:ext cx="480824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2025</a:t>
            </a:r>
            <a:r>
              <a:rPr lang="zh-CN" altLang="en-US" sz="1600" dirty="0"/>
              <a:t>년 루브르 박물관 보석 전시장에서 </a:t>
            </a:r>
            <a:r>
              <a:rPr lang="en-US" altLang="zh-CN" sz="1600" dirty="0"/>
              <a:t>7</a:t>
            </a:r>
            <a:r>
              <a:rPr lang="zh-CN" altLang="en-US" sz="1600" dirty="0"/>
              <a:t>분 미만의 절도 사건 발생</a:t>
            </a:r>
          </a:p>
          <a:p>
            <a:endParaRPr lang="zh-CN" altLang="en-US" sz="1600" dirty="0"/>
          </a:p>
          <a:p>
            <a:r>
              <a:rPr lang="zh-CN" altLang="en-US" sz="1600" dirty="0"/>
              <a:t>현대 박물관 보안의 한계</a:t>
            </a:r>
            <a:r>
              <a:rPr lang="en-US" altLang="zh-CN" sz="1600" dirty="0"/>
              <a:t>: </a:t>
            </a:r>
            <a:r>
              <a:rPr lang="zh-CN" altLang="en-US" sz="1600" dirty="0"/>
              <a:t>접근 감지 부족</a:t>
            </a:r>
            <a:r>
              <a:rPr lang="en-US" altLang="zh-CN" sz="1600" dirty="0"/>
              <a:t>, </a:t>
            </a:r>
            <a:r>
              <a:rPr lang="zh-CN" altLang="en-US" sz="1600" dirty="0"/>
              <a:t>단계 경보 부재</a:t>
            </a:r>
          </a:p>
          <a:p>
            <a:endParaRPr lang="zh-CN" altLang="en-US" sz="1600" dirty="0"/>
          </a:p>
          <a:p>
            <a:r>
              <a:rPr lang="zh-CN" altLang="en-US" sz="1600" dirty="0"/>
              <a:t>〈델타 액션〉의 정찰</a:t>
            </a:r>
            <a:r>
              <a:rPr lang="en-US" altLang="zh-CN" sz="1600" dirty="0"/>
              <a:t>–</a:t>
            </a:r>
            <a:r>
              <a:rPr lang="zh-CN" altLang="en-US" sz="1600" dirty="0"/>
              <a:t>다중 경계</a:t>
            </a:r>
            <a:r>
              <a:rPr lang="en-US" altLang="zh-CN" sz="1600" dirty="0"/>
              <a:t>–</a:t>
            </a:r>
            <a:r>
              <a:rPr lang="zh-CN" altLang="en-US" sz="1600" dirty="0"/>
              <a:t>전술 대응 구조는 유용한 참고 모델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66241" y="4184551"/>
            <a:ext cx="5080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/>
              <a:t>2025 </a:t>
            </a:r>
            <a:r>
              <a:rPr lang="zh-CN" altLang="en-US" sz="1600" dirty="0"/>
              <a:t>年法国卢浮宫珠宝展区遭窃，耗时不足 </a:t>
            </a:r>
            <a:r>
              <a:rPr lang="en-US" altLang="zh-CN" sz="1600" dirty="0"/>
              <a:t>7 </a:t>
            </a:r>
            <a:r>
              <a:rPr lang="zh-CN" altLang="en-US" sz="1600" dirty="0"/>
              <a:t>分钟</a:t>
            </a:r>
          </a:p>
          <a:p>
            <a:endParaRPr lang="zh-CN" altLang="en-US" sz="1600" dirty="0"/>
          </a:p>
          <a:p>
            <a:r>
              <a:rPr lang="zh-CN" altLang="en-US" sz="1600" dirty="0"/>
              <a:t>暴露出现代博物馆靠近检测不足、多级警戒缺失</a:t>
            </a:r>
          </a:p>
          <a:p>
            <a:endParaRPr lang="zh-CN" altLang="en-US" sz="1600" dirty="0"/>
          </a:p>
          <a:p>
            <a:r>
              <a:rPr lang="en-US" altLang="zh-CN" sz="1600" dirty="0"/>
              <a:t>《</a:t>
            </a:r>
            <a:r>
              <a:rPr lang="zh-CN" altLang="en-US" sz="1600" dirty="0"/>
              <a:t>三角洲行动</a:t>
            </a:r>
            <a:r>
              <a:rPr lang="en-US" altLang="zh-CN" sz="1600" dirty="0"/>
              <a:t>》</a:t>
            </a:r>
            <a:r>
              <a:rPr lang="zh-CN" altLang="en-US" sz="1600" dirty="0"/>
              <a:t>游戏中大量涉及监控系统、红外侦测、警戒区域划分与安全响应机制，强调精准侦察与快速反制能力。</a:t>
            </a:r>
            <a:endParaRPr lang="en-US" altLang="zh-CN" sz="1600" dirty="0"/>
          </a:p>
          <a:p>
            <a:r>
              <a:rPr lang="zh-CN" altLang="en-US" sz="1600" dirty="0"/>
              <a:t>游戏里的“侦察</a:t>
            </a:r>
            <a:r>
              <a:rPr lang="en-US" altLang="zh-CN" sz="1600" dirty="0"/>
              <a:t>–</a:t>
            </a:r>
            <a:r>
              <a:rPr lang="zh-CN" altLang="en-US" sz="1600" dirty="0"/>
              <a:t>多级警戒</a:t>
            </a:r>
            <a:r>
              <a:rPr lang="en-US" altLang="zh-CN" sz="1600" dirty="0"/>
              <a:t>–</a:t>
            </a:r>
            <a:r>
              <a:rPr lang="zh-CN" altLang="en-US" sz="1600" dirty="0"/>
              <a:t>快速反应”体系具有启发意义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6C016F-045C-CFCF-EC56-E463E21A3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6110">
            <a:off x="10312444" y="103887"/>
            <a:ext cx="1610881" cy="1594740"/>
          </a:xfrm>
          <a:prstGeom prst="rect">
            <a:avLst/>
          </a:prstGeom>
        </p:spPr>
      </p:pic>
      <p:pic>
        <p:nvPicPr>
          <p:cNvPr id="7" name="图片 6" descr="6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24" y="1534567"/>
            <a:ext cx="4102915" cy="2737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6BD48D-8438-7A4B-7633-D5E27B9367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24" y="4397867"/>
            <a:ext cx="4163377" cy="2341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研究目的</a:t>
            </a:r>
            <a:r>
              <a:rPr lang="en-US" altLang="zh-CN"/>
              <a:t> / </a:t>
            </a:r>
            <a:r>
              <a:rPr lang="ko-KR" altLang="en-US"/>
              <a:t>연구</a:t>
            </a:r>
            <a:r>
              <a:rPr lang="en-US" altLang="zh-CN"/>
              <a:t> </a:t>
            </a:r>
            <a:r>
              <a:rPr lang="ko-KR" altLang="en-US"/>
              <a:t>목적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60104" y="5334953"/>
            <a:ext cx="5080000" cy="13220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/>
              <a:t>多传感器融合的智能展柜安防系统</a:t>
            </a:r>
          </a:p>
          <a:p>
            <a:endParaRPr lang="zh-CN" altLang="en-US" sz="1600" dirty="0"/>
          </a:p>
          <a:p>
            <a:r>
              <a:rPr lang="zh-CN" altLang="en-US" sz="1600" dirty="0"/>
              <a:t>模拟“靠近</a:t>
            </a:r>
            <a:r>
              <a:rPr lang="en-US" altLang="zh-CN" sz="1600" dirty="0"/>
              <a:t>—</a:t>
            </a:r>
            <a:r>
              <a:rPr lang="zh-CN" altLang="en-US" sz="1600" dirty="0"/>
              <a:t>试探</a:t>
            </a:r>
            <a:r>
              <a:rPr lang="en-US" altLang="zh-CN" sz="1600" dirty="0"/>
              <a:t>—</a:t>
            </a:r>
            <a:r>
              <a:rPr lang="zh-CN" altLang="en-US" sz="1600" dirty="0"/>
              <a:t>盗取”全过程</a:t>
            </a:r>
          </a:p>
          <a:p>
            <a:endParaRPr lang="zh-CN" altLang="en-US" sz="1600" dirty="0"/>
          </a:p>
          <a:p>
            <a:r>
              <a:rPr lang="zh-CN" altLang="en-US" sz="1600" dirty="0"/>
              <a:t>结合战术游戏的三级警戒逻辑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5640" y="5093335"/>
            <a:ext cx="5080000" cy="13220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/>
              <a:t>다중 센서 융합 기반 지능형 전시 보안 시스템 구현</a:t>
            </a:r>
          </a:p>
          <a:p>
            <a:endParaRPr lang="zh-CN" altLang="en-US" sz="1600"/>
          </a:p>
          <a:p>
            <a:r>
              <a:rPr lang="zh-CN" altLang="en-US" sz="1600"/>
              <a:t>“접근</a:t>
            </a:r>
            <a:r>
              <a:rPr lang="en-US" altLang="zh-CN" sz="1600"/>
              <a:t>–</a:t>
            </a:r>
            <a:r>
              <a:rPr lang="zh-CN" altLang="en-US" sz="1600"/>
              <a:t>탐색</a:t>
            </a:r>
            <a:r>
              <a:rPr lang="en-US" altLang="zh-CN" sz="1600"/>
              <a:t>–</a:t>
            </a:r>
            <a:r>
              <a:rPr lang="zh-CN" altLang="en-US" sz="1600"/>
              <a:t>도난” 행동 전체를 실시간 감지</a:t>
            </a:r>
          </a:p>
          <a:p>
            <a:endParaRPr lang="zh-CN" altLang="en-US" sz="1600"/>
          </a:p>
          <a:p>
            <a:r>
              <a:rPr lang="zh-CN" altLang="en-US" sz="1600"/>
              <a:t>전술 게임 기반의 </a:t>
            </a:r>
            <a:r>
              <a:rPr lang="en-US" altLang="zh-CN" sz="1600"/>
              <a:t>3</a:t>
            </a:r>
            <a:r>
              <a:rPr lang="zh-CN" altLang="en-US" sz="1600"/>
              <a:t>단계 경보 시스템 적용</a:t>
            </a:r>
          </a:p>
        </p:txBody>
      </p:sp>
      <p:pic>
        <p:nvPicPr>
          <p:cNvPr id="6" name="图片 5" descr="下载 (53)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2885" y="0"/>
            <a:ext cx="5619115" cy="2622550"/>
          </a:xfrm>
          <a:prstGeom prst="rect">
            <a:avLst/>
          </a:prstGeom>
        </p:spPr>
      </p:pic>
      <p:pic>
        <p:nvPicPr>
          <p:cNvPr id="3" name="图片 2" descr="下载 (55)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50" y="1576070"/>
            <a:ext cx="8572500" cy="4000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D64531-BE00-E6F7-4432-2397015D1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942" y="2231983"/>
            <a:ext cx="2637933" cy="36235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58D4C6-079E-32AA-1062-7FA9C847F9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1" y="1374277"/>
            <a:ext cx="1394379" cy="10452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4" descr="그림1_시스템전체구조도_한국어버전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1445" y="1520825"/>
            <a:ext cx="9394190" cy="55505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9895" y="194945"/>
            <a:ext cx="10515600" cy="1325563"/>
          </a:xfrm>
        </p:spPr>
        <p:txBody>
          <a:bodyPr/>
          <a:lstStyle/>
          <a:p>
            <a:r>
              <a:rPr lang="zh-CN" altLang="en-US" sz="3600"/>
              <a:t>系统总体架构</a:t>
            </a:r>
            <a:r>
              <a:rPr lang="en-US" altLang="zh-CN" sz="3600"/>
              <a:t> / </a:t>
            </a:r>
            <a:r>
              <a:rPr lang="ko-KR" altLang="en-US" sz="3600"/>
              <a:t>시스템</a:t>
            </a:r>
            <a:r>
              <a:rPr lang="en-US" altLang="zh-CN" sz="3600"/>
              <a:t> </a:t>
            </a:r>
            <a:r>
              <a:rPr lang="ko-KR" altLang="en-US" sz="3600"/>
              <a:t>전체</a:t>
            </a:r>
            <a:r>
              <a:rPr lang="en-US" altLang="zh-CN" sz="3600"/>
              <a:t> </a:t>
            </a:r>
            <a:r>
              <a:rPr lang="ko-KR" altLang="en-US" sz="3600"/>
              <a:t>구조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43242" y="3835255"/>
            <a:ext cx="5080000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/>
              <a:t>•</a:t>
            </a:r>
            <a:r>
              <a:rPr lang="zh-CN" altLang="en-US" sz="1600" dirty="0"/>
              <a:t>感知层（多传感器数据采集）</a:t>
            </a:r>
          </a:p>
          <a:p>
            <a:r>
              <a:rPr lang="en-US" altLang="zh-CN" sz="1600" dirty="0"/>
              <a:t>•</a:t>
            </a:r>
            <a:r>
              <a:rPr lang="zh-CN" altLang="en-US" sz="1600" dirty="0"/>
              <a:t>控制层（警戒逻辑</a:t>
            </a:r>
            <a:r>
              <a:rPr lang="en-US" altLang="zh-CN" sz="1600" dirty="0"/>
              <a:t>+</a:t>
            </a:r>
            <a:r>
              <a:rPr lang="zh-CN" altLang="en-US" sz="1600" dirty="0"/>
              <a:t>传感器融合算法）</a:t>
            </a:r>
          </a:p>
          <a:p>
            <a:r>
              <a:rPr lang="en-US" altLang="zh-CN" sz="1600" dirty="0"/>
              <a:t>•</a:t>
            </a:r>
            <a:r>
              <a:rPr lang="zh-CN" altLang="en-US" sz="1600" dirty="0"/>
              <a:t>执行层（声光电输出</a:t>
            </a:r>
            <a:r>
              <a:rPr lang="en-US" altLang="zh-CN" sz="1600" dirty="0"/>
              <a:t>+</a:t>
            </a:r>
            <a:r>
              <a:rPr lang="zh-CN" altLang="en-US" sz="1600" dirty="0"/>
              <a:t>远程接口扩展）</a:t>
            </a:r>
          </a:p>
          <a:p>
            <a:endParaRPr lang="zh-CN" altLang="en-US" sz="1600" dirty="0"/>
          </a:p>
        </p:txBody>
      </p:sp>
      <p:pic>
        <p:nvPicPr>
          <p:cNvPr id="7" name="图片 2" descr="图1_系统总体架构图_中文完整版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0678" y="0"/>
            <a:ext cx="4873684" cy="2880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12ECDF-21E2-D13A-B695-40BB478C62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406" y="4460606"/>
            <a:ext cx="4264325" cy="23973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月3日">
            <a:hlinkClick r:id="" action="ppaction://media"/>
            <a:extLst>
              <a:ext uri="{FF2B5EF4-FFF2-40B4-BE49-F238E27FC236}">
                <a16:creationId xmlns:a16="http://schemas.microsoft.com/office/drawing/2014/main" id="{C80D3199-3B76-26AF-6174-D4E5FDC99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9520"/>
            <a:ext cx="12226704" cy="68775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FC33D0-6642-4960-22F3-D61A9C2F10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7512">
            <a:off x="10411671" y="641575"/>
            <a:ext cx="1521983" cy="1459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硬件设计</a:t>
            </a:r>
            <a:r>
              <a:rPr lang="en-US" altLang="zh-CN"/>
              <a:t> / </a:t>
            </a:r>
            <a:r>
              <a:rPr lang="ko-KR" altLang="en-US"/>
              <a:t>하드웨어</a:t>
            </a:r>
            <a:r>
              <a:rPr lang="en-US" altLang="zh-CN"/>
              <a:t> </a:t>
            </a:r>
            <a:r>
              <a:rPr lang="ko-KR" altLang="en-US"/>
              <a:t>설계</a:t>
            </a:r>
          </a:p>
        </p:txBody>
      </p:sp>
      <p:pic>
        <p:nvPicPr>
          <p:cNvPr id="37246272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2" y="1406842"/>
            <a:ext cx="5274310" cy="5193665"/>
          </a:xfrm>
          <a:prstGeom prst="rect">
            <a:avLst/>
          </a:prstGeom>
        </p:spPr>
      </p:pic>
      <p:pic>
        <p:nvPicPr>
          <p:cNvPr id="115848525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941" y="1514475"/>
            <a:ext cx="5274310" cy="4978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553C77-A985-0037-EF07-BF8098EB1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27" y="4453666"/>
            <a:ext cx="4274371" cy="2404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" y="1153795"/>
            <a:ext cx="11821795" cy="5700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硬件设计</a:t>
            </a:r>
            <a:r>
              <a:rPr lang="en-US" altLang="zh-CN">
                <a:sym typeface="+mn-ea"/>
              </a:rPr>
              <a:t> / </a:t>
            </a:r>
            <a:r>
              <a:rPr lang="ko-KR" altLang="en-US">
                <a:sym typeface="+mn-ea"/>
              </a:rPr>
              <a:t>하드웨어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설계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50605" y="547053"/>
            <a:ext cx="5080000" cy="23069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HC-SR04 → Trig=10, Echo=9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PING))) → D8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PIR → D12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红外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IR → D7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按钮（下拉电阻）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→ D13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RGB LED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R=4, G=5, B=6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蜂鸣器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 → D3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电机驱动（经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NPN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）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→ D11</a:t>
            </a:r>
          </a:p>
          <a:p>
            <a:pPr marL="45720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所有模块统一接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GND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、</a:t>
            </a:r>
            <a:r>
              <a:rPr lang="en-US" sz="1600" dirty="0">
                <a:latin typeface="Calibri" panose="020F0502020204030204"/>
                <a:ea typeface="宋体" panose="02010600030101010101" pitchFamily="2" charset="-122"/>
              </a:rPr>
              <a:t>5V</a:t>
            </a:r>
            <a:r>
              <a:rPr lang="zh-CN" sz="1600" dirty="0">
                <a:latin typeface="Calibri" panose="020F0502020204030204"/>
                <a:ea typeface="宋体" panose="02010600030101010101" pitchFamily="2" charset="-122"/>
              </a:rPr>
              <a:t>。</a:t>
            </a:r>
            <a:endParaRPr lang="zh-CN" altLang="en-US" sz="1600" dirty="0"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0D25F3-6892-D057-3E07-5A8A4D90FF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4" y="5137673"/>
            <a:ext cx="1720327" cy="17203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</a:t>
            </a:r>
            <a:r>
              <a:rPr lang="en-US" altLang="zh-CN"/>
              <a:t> </a:t>
            </a:r>
            <a:r>
              <a:rPr lang="ko-KR" altLang="en-US"/>
              <a:t>동작</a:t>
            </a:r>
            <a:r>
              <a:rPr lang="en-US" altLang="zh-CN"/>
              <a:t> </a:t>
            </a:r>
            <a:r>
              <a:rPr lang="ko-KR" altLang="en-US"/>
              <a:t>흐름</a:t>
            </a:r>
          </a:p>
        </p:txBody>
      </p:sp>
      <p:pic>
        <p:nvPicPr>
          <p:cNvPr id="4" name="图片 3" descr="图3_多传感器融合流程图_中文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7838" y="0"/>
            <a:ext cx="5272405" cy="41008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29705" y="4282123"/>
            <a:ext cx="5080000" cy="23069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PIR</a:t>
            </a: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传感器判断是否有人体移动热源靠近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若检测到人体，则启动双超声波模块（</a:t>
            </a: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HC-SR04</a:t>
            </a: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与</a:t>
            </a: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PING</a:t>
            </a: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）进行距离测量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根据距离值判断警戒等级：进入</a:t>
            </a: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Level 1</a:t>
            </a: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（</a:t>
            </a: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40–100cm</a:t>
            </a: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）或</a:t>
            </a: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Level 2</a:t>
            </a: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（</a:t>
            </a: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≤40cm</a:t>
            </a: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）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若红外</a:t>
            </a: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IR</a:t>
            </a: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传感器检测到手靠近展柜（</a:t>
            </a: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≤5cm</a:t>
            </a: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），立即触发</a:t>
            </a: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Level 3</a:t>
            </a: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执行层根据警戒等级输出对应声光信号（</a:t>
            </a: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RGB</a:t>
            </a: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灯</a:t>
            </a:r>
            <a:r>
              <a:rPr lang="en-US" sz="1600">
                <a:latin typeface="Calibri" panose="020F0502020204030204"/>
                <a:ea typeface="宋体" panose="02010600030101010101" pitchFamily="2" charset="-122"/>
              </a:rPr>
              <a:t>+</a:t>
            </a:r>
            <a:r>
              <a:rPr lang="zh-CN" sz="1600">
                <a:latin typeface="Calibri" panose="020F0502020204030204"/>
                <a:ea typeface="宋体" panose="02010600030101010101" pitchFamily="2" charset="-122"/>
              </a:rPr>
              <a:t>蜂鸣器）及电机动作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7" name="图片 6" descr="그림3_다중센서융합_경보판정_순서도_한국어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691005"/>
            <a:ext cx="6434455" cy="5004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62F674-22AC-149E-50E2-76735533EF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80" y="655083"/>
            <a:ext cx="1951299" cy="19512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月25日 (3)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261" y="1575995"/>
            <a:ext cx="4057650" cy="2286000"/>
          </a:xfrm>
          <a:prstGeom prst="rect">
            <a:avLst/>
          </a:prstGeom>
        </p:spPr>
      </p:pic>
      <p:pic>
        <p:nvPicPr>
          <p:cNvPr id="3" name="图片 2" descr="11月25日 (3)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81" y="1575995"/>
            <a:ext cx="4057650" cy="228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14D586-BDBE-AB36-F4B8-A0E363A73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95" y="4668819"/>
            <a:ext cx="4505822" cy="18284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6C1FBF-5EB0-5AC3-AFFB-495DA9470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61" y="4810829"/>
            <a:ext cx="4242934" cy="15444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555</Words>
  <Application>Microsoft Office PowerPoint</Application>
  <PresentationFormat>宽屏</PresentationFormat>
  <Paragraphs>59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Arial</vt:lpstr>
      <vt:lpstr>Calibri</vt:lpstr>
      <vt:lpstr>WPS</vt:lpstr>
      <vt:lpstr>다중 센서 융합 기반 지능형 보안 시스템 설계   2025 루브르 박물관 도난 사건 및 〈델타 액션〉 전술 체계 기반</vt:lpstr>
      <vt:lpstr>研究背景 / 연구 배경</vt:lpstr>
      <vt:lpstr>研究目的 / 연구 목적</vt:lpstr>
      <vt:lpstr>系统总体架构 / 시스템 전체 구조</vt:lpstr>
      <vt:lpstr>PowerPoint 演示文稿</vt:lpstr>
      <vt:lpstr>硬件设计 / 하드웨어 설계</vt:lpstr>
      <vt:lpstr>硬件设计 / 하드웨어 설계</vt:lpstr>
      <vt:lpstr>시스템 동작 흐름</vt:lpstr>
      <vt:lpstr>PowerPoint 演示文稿</vt:lpstr>
      <vt:lpstr>结论/결론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郁宝旗</dc:creator>
  <cp:lastModifiedBy>宝旗 郁</cp:lastModifiedBy>
  <cp:revision>15</cp:revision>
  <dcterms:created xsi:type="dcterms:W3CDTF">2023-08-09T12:44:00Z</dcterms:created>
  <dcterms:modified xsi:type="dcterms:W3CDTF">2025-12-03T14:47:42Z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1076002BBB2F4FB0AA4C534B707471A8_12</vt:lpwstr>
  </property>
</Properties>
</file>